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84" y="-34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6802" y="2286000"/>
            <a:ext cx="2476500" cy="318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a-DK" dirty="0">
              <a:solidFill>
                <a:srgbClr val="000000"/>
              </a:solidFill>
              <a:latin typeface="Neo Sans Std"/>
            </a:endParaRPr>
          </a:p>
          <a:p>
            <a:pPr algn="ctr"/>
            <a:r>
              <a:rPr lang="en-US" dirty="0">
                <a:solidFill>
                  <a:srgbClr val="000000"/>
                </a:solidFill>
                <a:latin typeface="Neo Sans Std"/>
              </a:rPr>
              <a:t> </a:t>
            </a:r>
            <a:r>
              <a:rPr lang="en-US" sz="1100" b="1" dirty="0">
                <a:solidFill>
                  <a:srgbClr val="211D1E"/>
                </a:solidFill>
                <a:latin typeface="Neo Sans Std"/>
              </a:rPr>
              <a:t>Creating technology for a sustainable </a:t>
            </a:r>
            <a:r>
              <a:rPr lang="en-US" sz="1100" b="1" dirty="0" smtClean="0">
                <a:solidFill>
                  <a:srgbClr val="211D1E"/>
                </a:solidFill>
                <a:latin typeface="Neo Sans Std"/>
              </a:rPr>
              <a:t>society</a:t>
            </a:r>
            <a:r>
              <a:rPr lang="en-US" sz="1100" dirty="0" smtClean="0">
                <a:solidFill>
                  <a:srgbClr val="211D1E"/>
                </a:solidFill>
                <a:latin typeface="Neo Sans Std"/>
              </a:rPr>
              <a:t> </a:t>
            </a:r>
            <a:endParaRPr lang="en-US" sz="1100" dirty="0" smtClean="0">
              <a:solidFill>
                <a:srgbClr val="211D1E"/>
              </a:solidFill>
              <a:latin typeface="Neo Sans Std"/>
            </a:endParaRPr>
          </a:p>
          <a:p>
            <a:pPr algn="ctr"/>
            <a:endParaRPr lang="en-US" sz="1100" dirty="0">
              <a:solidFill>
                <a:srgbClr val="211D1E"/>
              </a:solidFill>
              <a:latin typeface="Neo Sans Std"/>
            </a:endParaRPr>
          </a:p>
          <a:p>
            <a:pPr algn="ctr"/>
            <a:r>
              <a:rPr lang="en-US" sz="1100" dirty="0">
                <a:solidFill>
                  <a:srgbClr val="211D1E"/>
                </a:solidFill>
                <a:latin typeface="Neo Sans Std"/>
              </a:rPr>
              <a:t>Join the </a:t>
            </a:r>
            <a:r>
              <a:rPr lang="en-US" sz="1100" dirty="0" smtClean="0">
                <a:solidFill>
                  <a:srgbClr val="211D1E"/>
                </a:solidFill>
                <a:latin typeface="Neo Sans Std"/>
              </a:rPr>
              <a:t>yearly </a:t>
            </a:r>
            <a:r>
              <a:rPr lang="en-US" sz="1100" dirty="0">
                <a:solidFill>
                  <a:srgbClr val="211D1E"/>
                </a:solidFill>
                <a:latin typeface="Neo Sans Std"/>
              </a:rPr>
              <a:t>recurring conference </a:t>
            </a:r>
            <a:r>
              <a:rPr lang="en-US" sz="1100" dirty="0" smtClean="0">
                <a:solidFill>
                  <a:srgbClr val="211D1E"/>
                </a:solidFill>
                <a:latin typeface="Neo Sans Std"/>
              </a:rPr>
              <a:t>for </a:t>
            </a:r>
            <a:r>
              <a:rPr lang="en-US" sz="1100" dirty="0">
                <a:solidFill>
                  <a:srgbClr val="211D1E"/>
                </a:solidFill>
                <a:latin typeface="Neo Sans Std"/>
              </a:rPr>
              <a:t>all </a:t>
            </a:r>
            <a:r>
              <a:rPr lang="da-DK" sz="1100" dirty="0" smtClean="0">
                <a:solidFill>
                  <a:srgbClr val="211D1E"/>
                </a:solidFill>
                <a:latin typeface="Neo Sans Std"/>
              </a:rPr>
              <a:t>research </a:t>
            </a:r>
            <a:r>
              <a:rPr lang="en-US" sz="1100" dirty="0" smtClean="0">
                <a:solidFill>
                  <a:srgbClr val="211D1E"/>
                </a:solidFill>
                <a:latin typeface="Neo Sans Std"/>
              </a:rPr>
              <a:t>staff</a:t>
            </a:r>
            <a:r>
              <a:rPr lang="da-DK" sz="1100" dirty="0" smtClean="0">
                <a:solidFill>
                  <a:srgbClr val="211D1E"/>
                </a:solidFill>
                <a:latin typeface="Neo Sans Std"/>
              </a:rPr>
              <a:t> </a:t>
            </a:r>
            <a:r>
              <a:rPr lang="da-DK" sz="1100" dirty="0">
                <a:solidFill>
                  <a:srgbClr val="211D1E"/>
                </a:solidFill>
                <a:latin typeface="Neo Sans Std"/>
              </a:rPr>
              <a:t>at </a:t>
            </a:r>
            <a:r>
              <a:rPr lang="da-DK" sz="1100" dirty="0" smtClean="0">
                <a:solidFill>
                  <a:srgbClr val="211D1E"/>
                </a:solidFill>
                <a:latin typeface="Neo Sans Std"/>
              </a:rPr>
              <a:t>DTU and </a:t>
            </a:r>
            <a:r>
              <a:rPr lang="da-DK" sz="1100" dirty="0" err="1" smtClean="0">
                <a:solidFill>
                  <a:srgbClr val="211D1E"/>
                </a:solidFill>
                <a:latin typeface="Neo Sans Std"/>
              </a:rPr>
              <a:t>key</a:t>
            </a:r>
            <a:r>
              <a:rPr lang="da-DK" sz="1100" dirty="0" smtClean="0">
                <a:solidFill>
                  <a:srgbClr val="211D1E"/>
                </a:solidFill>
                <a:latin typeface="Neo Sans Std"/>
              </a:rPr>
              <a:t> </a:t>
            </a:r>
            <a:r>
              <a:rPr lang="da-DK" sz="1100" dirty="0" err="1" smtClean="0">
                <a:solidFill>
                  <a:srgbClr val="211D1E"/>
                </a:solidFill>
                <a:latin typeface="Neo Sans Std"/>
              </a:rPr>
              <a:t>collaborators</a:t>
            </a:r>
            <a:r>
              <a:rPr lang="da-DK" sz="1100" dirty="0" smtClean="0">
                <a:solidFill>
                  <a:srgbClr val="211D1E"/>
                </a:solidFill>
                <a:latin typeface="Neo Sans Std"/>
              </a:rPr>
              <a:t>!</a:t>
            </a:r>
          </a:p>
          <a:p>
            <a:pPr algn="ctr"/>
            <a:endParaRPr lang="da-DK" sz="1100" dirty="0">
              <a:solidFill>
                <a:srgbClr val="211D1E"/>
              </a:solidFill>
              <a:latin typeface="Neo Sans Std"/>
            </a:endParaRPr>
          </a:p>
          <a:p>
            <a:pPr algn="ctr"/>
            <a:r>
              <a:rPr lang="en-US" sz="1100" dirty="0">
                <a:solidFill>
                  <a:srgbClr val="211D1E"/>
                </a:solidFill>
                <a:latin typeface="Neo Sans Std"/>
              </a:rPr>
              <a:t>Time: </a:t>
            </a:r>
            <a:r>
              <a:rPr lang="en-US" sz="1100" dirty="0" smtClean="0">
                <a:solidFill>
                  <a:srgbClr val="211D1E"/>
                </a:solidFill>
                <a:latin typeface="Neo Sans Std"/>
              </a:rPr>
              <a:t>9-16 December </a:t>
            </a:r>
            <a:r>
              <a:rPr lang="en-US" sz="1100" dirty="0">
                <a:solidFill>
                  <a:srgbClr val="211D1E"/>
                </a:solidFill>
                <a:latin typeface="Neo Sans Std"/>
              </a:rPr>
              <a:t>17th. </a:t>
            </a:r>
            <a:r>
              <a:rPr lang="en-US" sz="1100" dirty="0" smtClean="0">
                <a:solidFill>
                  <a:srgbClr val="211D1E"/>
                </a:solidFill>
                <a:latin typeface="Neo Sans Std"/>
              </a:rPr>
              <a:t>2015.</a:t>
            </a:r>
          </a:p>
          <a:p>
            <a:pPr algn="ctr"/>
            <a:endParaRPr lang="en-US" sz="1100" dirty="0">
              <a:solidFill>
                <a:srgbClr val="211D1E"/>
              </a:solidFill>
              <a:latin typeface="Neo Sans Std"/>
            </a:endParaRPr>
          </a:p>
          <a:p>
            <a:pPr algn="ctr"/>
            <a:r>
              <a:rPr lang="en-US" sz="1100" dirty="0">
                <a:solidFill>
                  <a:srgbClr val="211D1E"/>
                </a:solidFill>
                <a:latin typeface="Neo Sans Std"/>
              </a:rPr>
              <a:t>Venue: Building </a:t>
            </a:r>
            <a:r>
              <a:rPr lang="en-US" sz="1100" dirty="0" smtClean="0">
                <a:solidFill>
                  <a:srgbClr val="211D1E"/>
                </a:solidFill>
                <a:latin typeface="Neo Sans Std"/>
              </a:rPr>
              <a:t>101:</a:t>
            </a:r>
            <a:endParaRPr lang="en-US" sz="1100" dirty="0">
              <a:solidFill>
                <a:srgbClr val="211D1E"/>
              </a:solidFill>
              <a:latin typeface="Neo Sans Std"/>
            </a:endParaRPr>
          </a:p>
          <a:p>
            <a:pPr algn="ctr"/>
            <a:r>
              <a:rPr lang="en-US" sz="1100" dirty="0" err="1">
                <a:solidFill>
                  <a:srgbClr val="211D1E"/>
                </a:solidFill>
                <a:latin typeface="Neo Sans Std"/>
              </a:rPr>
              <a:t>Oticon</a:t>
            </a:r>
            <a:r>
              <a:rPr lang="en-US" sz="1100" dirty="0">
                <a:solidFill>
                  <a:srgbClr val="211D1E"/>
                </a:solidFill>
                <a:latin typeface="Neo Sans Std"/>
              </a:rPr>
              <a:t>, and the meeting center</a:t>
            </a:r>
            <a:r>
              <a:rPr lang="en-US" sz="1100" dirty="0" smtClean="0">
                <a:solidFill>
                  <a:srgbClr val="211D1E"/>
                </a:solidFill>
                <a:latin typeface="Neo Sans Std"/>
              </a:rPr>
              <a:t>.</a:t>
            </a:r>
          </a:p>
          <a:p>
            <a:pPr algn="ctr"/>
            <a:endParaRPr lang="en-US" sz="1100" dirty="0" smtClean="0">
              <a:solidFill>
                <a:srgbClr val="211D1E"/>
              </a:solidFill>
              <a:latin typeface="Neo Sans Std"/>
            </a:endParaRPr>
          </a:p>
          <a:p>
            <a:pPr algn="ctr"/>
            <a:r>
              <a:rPr lang="en-US" sz="1100" dirty="0" smtClean="0">
                <a:solidFill>
                  <a:srgbClr val="211D1E"/>
                </a:solidFill>
                <a:latin typeface="Neo Sans Std"/>
              </a:rPr>
              <a:t>Free participation for DTU employees</a:t>
            </a:r>
            <a:endParaRPr lang="en-US" sz="1100" dirty="0">
              <a:solidFill>
                <a:srgbClr val="211D1E"/>
              </a:solidFill>
              <a:latin typeface="Neo Sans Std"/>
            </a:endParaRPr>
          </a:p>
          <a:p>
            <a:pPr algn="ctr"/>
            <a:endParaRPr lang="en-US" sz="1100" dirty="0">
              <a:solidFill>
                <a:srgbClr val="211D1E"/>
              </a:solidFill>
              <a:latin typeface="Neo Sans Std"/>
            </a:endParaRPr>
          </a:p>
          <a:p>
            <a:pPr algn="ctr"/>
            <a:r>
              <a:rPr lang="da-DK" sz="1100" b="1" dirty="0">
                <a:solidFill>
                  <a:srgbClr val="211D1E"/>
                </a:solidFill>
                <a:latin typeface="Neo Sans Std"/>
              </a:rPr>
              <a:t>www.sustain.dtu.dk</a:t>
            </a:r>
            <a:endParaRPr lang="da-DK" sz="11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599" y="298359"/>
            <a:ext cx="2339452" cy="235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6599" y="304800"/>
            <a:ext cx="2339452" cy="235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0849" y="304800"/>
            <a:ext cx="2339452" cy="235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 rot="21156584">
            <a:off x="242105" y="5698134"/>
            <a:ext cx="2170145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da-DK" dirty="0" err="1" smtClean="0">
                <a:solidFill>
                  <a:srgbClr val="FF0000"/>
                </a:solidFill>
              </a:rPr>
              <a:t>Registration</a:t>
            </a:r>
            <a:r>
              <a:rPr lang="da-DK" dirty="0" smtClean="0">
                <a:solidFill>
                  <a:srgbClr val="FF0000"/>
                </a:solidFill>
              </a:rPr>
              <a:t> deadline</a:t>
            </a:r>
          </a:p>
          <a:p>
            <a:pPr algn="ctr"/>
            <a:r>
              <a:rPr lang="da-DK" dirty="0" smtClean="0">
                <a:solidFill>
                  <a:srgbClr val="FF0000"/>
                </a:solidFill>
              </a:rPr>
              <a:t>7. </a:t>
            </a:r>
            <a:r>
              <a:rPr lang="da-DK" dirty="0" err="1" smtClean="0">
                <a:solidFill>
                  <a:srgbClr val="FF0000"/>
                </a:solidFill>
              </a:rPr>
              <a:t>Nov</a:t>
            </a:r>
            <a:r>
              <a:rPr lang="da-DK" dirty="0" smtClean="0">
                <a:solidFill>
                  <a:srgbClr val="FF0000"/>
                </a:solidFill>
              </a:rPr>
              <a:t> 2015</a:t>
            </a:r>
            <a:endParaRPr lang="da-DK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 rot="21156584">
            <a:off x="3751003" y="5698134"/>
            <a:ext cx="2170145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da-DK" dirty="0" err="1" smtClean="0">
                <a:solidFill>
                  <a:srgbClr val="FF0000"/>
                </a:solidFill>
              </a:rPr>
              <a:t>Registration</a:t>
            </a:r>
            <a:r>
              <a:rPr lang="da-DK" dirty="0" smtClean="0">
                <a:solidFill>
                  <a:srgbClr val="FF0000"/>
                </a:solidFill>
              </a:rPr>
              <a:t> deadline</a:t>
            </a:r>
          </a:p>
          <a:p>
            <a:pPr algn="ctr"/>
            <a:r>
              <a:rPr lang="da-DK" dirty="0" smtClean="0">
                <a:solidFill>
                  <a:srgbClr val="FF0000"/>
                </a:solidFill>
              </a:rPr>
              <a:t>7. </a:t>
            </a:r>
            <a:r>
              <a:rPr lang="da-DK" dirty="0" err="1" smtClean="0">
                <a:solidFill>
                  <a:srgbClr val="FF0000"/>
                </a:solidFill>
              </a:rPr>
              <a:t>Nov</a:t>
            </a:r>
            <a:r>
              <a:rPr lang="da-DK" dirty="0" smtClean="0">
                <a:solidFill>
                  <a:srgbClr val="FF0000"/>
                </a:solidFill>
              </a:rPr>
              <a:t> 2015</a:t>
            </a:r>
            <a:endParaRPr lang="da-DK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 rot="21156584">
            <a:off x="7259901" y="5698134"/>
            <a:ext cx="2170145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da-DK" dirty="0" err="1" smtClean="0">
                <a:solidFill>
                  <a:srgbClr val="FF0000"/>
                </a:solidFill>
              </a:rPr>
              <a:t>Registration</a:t>
            </a:r>
            <a:r>
              <a:rPr lang="da-DK" dirty="0" smtClean="0">
                <a:solidFill>
                  <a:srgbClr val="FF0000"/>
                </a:solidFill>
              </a:rPr>
              <a:t> deadline</a:t>
            </a:r>
          </a:p>
          <a:p>
            <a:pPr algn="ctr"/>
            <a:r>
              <a:rPr lang="da-DK" dirty="0" smtClean="0">
                <a:solidFill>
                  <a:srgbClr val="FF0000"/>
                </a:solidFill>
              </a:rPr>
              <a:t>7. </a:t>
            </a:r>
            <a:r>
              <a:rPr lang="da-DK" dirty="0" err="1" smtClean="0">
                <a:solidFill>
                  <a:srgbClr val="FF0000"/>
                </a:solidFill>
              </a:rPr>
              <a:t>Nov</a:t>
            </a:r>
            <a:r>
              <a:rPr lang="da-DK" dirty="0" smtClean="0">
                <a:solidFill>
                  <a:srgbClr val="FF0000"/>
                </a:solidFill>
              </a:rPr>
              <a:t> 2015</a:t>
            </a:r>
            <a:endParaRPr lang="da-DK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597825" y="2209800"/>
            <a:ext cx="2476500" cy="318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a-DK" dirty="0">
              <a:solidFill>
                <a:srgbClr val="000000"/>
              </a:solidFill>
              <a:latin typeface="Neo Sans Std"/>
            </a:endParaRPr>
          </a:p>
          <a:p>
            <a:pPr algn="ctr"/>
            <a:r>
              <a:rPr lang="en-US" dirty="0">
                <a:solidFill>
                  <a:srgbClr val="000000"/>
                </a:solidFill>
                <a:latin typeface="Neo Sans Std"/>
              </a:rPr>
              <a:t> </a:t>
            </a:r>
            <a:r>
              <a:rPr lang="en-US" sz="1100" b="1" dirty="0">
                <a:solidFill>
                  <a:srgbClr val="211D1E"/>
                </a:solidFill>
                <a:latin typeface="Neo Sans Std"/>
              </a:rPr>
              <a:t>Creating technology for a sustainable </a:t>
            </a:r>
            <a:r>
              <a:rPr lang="en-US" sz="1100" b="1" dirty="0" smtClean="0">
                <a:solidFill>
                  <a:srgbClr val="211D1E"/>
                </a:solidFill>
                <a:latin typeface="Neo Sans Std"/>
              </a:rPr>
              <a:t>society</a:t>
            </a:r>
            <a:r>
              <a:rPr lang="en-US" sz="1100" dirty="0" smtClean="0">
                <a:solidFill>
                  <a:srgbClr val="211D1E"/>
                </a:solidFill>
                <a:latin typeface="Neo Sans Std"/>
              </a:rPr>
              <a:t> </a:t>
            </a:r>
            <a:endParaRPr lang="en-US" sz="1100" dirty="0" smtClean="0">
              <a:solidFill>
                <a:srgbClr val="211D1E"/>
              </a:solidFill>
              <a:latin typeface="Neo Sans Std"/>
            </a:endParaRPr>
          </a:p>
          <a:p>
            <a:pPr algn="ctr"/>
            <a:endParaRPr lang="en-US" sz="1100" dirty="0">
              <a:solidFill>
                <a:srgbClr val="211D1E"/>
              </a:solidFill>
              <a:latin typeface="Neo Sans Std"/>
            </a:endParaRPr>
          </a:p>
          <a:p>
            <a:pPr algn="ctr"/>
            <a:r>
              <a:rPr lang="en-US" sz="1100" dirty="0">
                <a:solidFill>
                  <a:srgbClr val="211D1E"/>
                </a:solidFill>
                <a:latin typeface="Neo Sans Std"/>
              </a:rPr>
              <a:t>Join the </a:t>
            </a:r>
            <a:r>
              <a:rPr lang="en-US" sz="1100" dirty="0" smtClean="0">
                <a:solidFill>
                  <a:srgbClr val="211D1E"/>
                </a:solidFill>
                <a:latin typeface="Neo Sans Std"/>
              </a:rPr>
              <a:t>yearly </a:t>
            </a:r>
            <a:r>
              <a:rPr lang="en-US" sz="1100" dirty="0">
                <a:solidFill>
                  <a:srgbClr val="211D1E"/>
                </a:solidFill>
                <a:latin typeface="Neo Sans Std"/>
              </a:rPr>
              <a:t>recurring conference </a:t>
            </a:r>
            <a:r>
              <a:rPr lang="en-US" sz="1100" dirty="0" smtClean="0">
                <a:solidFill>
                  <a:srgbClr val="211D1E"/>
                </a:solidFill>
                <a:latin typeface="Neo Sans Std"/>
              </a:rPr>
              <a:t>for </a:t>
            </a:r>
            <a:r>
              <a:rPr lang="en-US" sz="1100" dirty="0">
                <a:solidFill>
                  <a:srgbClr val="211D1E"/>
                </a:solidFill>
                <a:latin typeface="Neo Sans Std"/>
              </a:rPr>
              <a:t>all </a:t>
            </a:r>
            <a:r>
              <a:rPr lang="da-DK" sz="1100" dirty="0" smtClean="0">
                <a:solidFill>
                  <a:srgbClr val="211D1E"/>
                </a:solidFill>
                <a:latin typeface="Neo Sans Std"/>
              </a:rPr>
              <a:t>research </a:t>
            </a:r>
            <a:r>
              <a:rPr lang="en-US" sz="1100" dirty="0" smtClean="0">
                <a:solidFill>
                  <a:srgbClr val="211D1E"/>
                </a:solidFill>
                <a:latin typeface="Neo Sans Std"/>
              </a:rPr>
              <a:t>staff</a:t>
            </a:r>
            <a:r>
              <a:rPr lang="da-DK" sz="1100" dirty="0" smtClean="0">
                <a:solidFill>
                  <a:srgbClr val="211D1E"/>
                </a:solidFill>
                <a:latin typeface="Neo Sans Std"/>
              </a:rPr>
              <a:t> </a:t>
            </a:r>
            <a:r>
              <a:rPr lang="da-DK" sz="1100" dirty="0">
                <a:solidFill>
                  <a:srgbClr val="211D1E"/>
                </a:solidFill>
                <a:latin typeface="Neo Sans Std"/>
              </a:rPr>
              <a:t>at </a:t>
            </a:r>
            <a:r>
              <a:rPr lang="da-DK" sz="1100" dirty="0" smtClean="0">
                <a:solidFill>
                  <a:srgbClr val="211D1E"/>
                </a:solidFill>
                <a:latin typeface="Neo Sans Std"/>
              </a:rPr>
              <a:t>DTU and </a:t>
            </a:r>
            <a:r>
              <a:rPr lang="da-DK" sz="1100" dirty="0" err="1" smtClean="0">
                <a:solidFill>
                  <a:srgbClr val="211D1E"/>
                </a:solidFill>
                <a:latin typeface="Neo Sans Std"/>
              </a:rPr>
              <a:t>key</a:t>
            </a:r>
            <a:r>
              <a:rPr lang="da-DK" sz="1100" dirty="0" smtClean="0">
                <a:solidFill>
                  <a:srgbClr val="211D1E"/>
                </a:solidFill>
                <a:latin typeface="Neo Sans Std"/>
              </a:rPr>
              <a:t> </a:t>
            </a:r>
            <a:r>
              <a:rPr lang="da-DK" sz="1100" dirty="0" err="1" smtClean="0">
                <a:solidFill>
                  <a:srgbClr val="211D1E"/>
                </a:solidFill>
                <a:latin typeface="Neo Sans Std"/>
              </a:rPr>
              <a:t>collaborators</a:t>
            </a:r>
            <a:r>
              <a:rPr lang="da-DK" sz="1100" dirty="0" smtClean="0">
                <a:solidFill>
                  <a:srgbClr val="211D1E"/>
                </a:solidFill>
                <a:latin typeface="Neo Sans Std"/>
              </a:rPr>
              <a:t>!</a:t>
            </a:r>
          </a:p>
          <a:p>
            <a:pPr algn="ctr"/>
            <a:endParaRPr lang="da-DK" sz="1100" dirty="0">
              <a:solidFill>
                <a:srgbClr val="211D1E"/>
              </a:solidFill>
              <a:latin typeface="Neo Sans Std"/>
            </a:endParaRPr>
          </a:p>
          <a:p>
            <a:pPr algn="ctr"/>
            <a:r>
              <a:rPr lang="en-US" sz="1100" dirty="0">
                <a:solidFill>
                  <a:srgbClr val="211D1E"/>
                </a:solidFill>
                <a:latin typeface="Neo Sans Std"/>
              </a:rPr>
              <a:t>Time: </a:t>
            </a:r>
            <a:r>
              <a:rPr lang="en-US" sz="1100" dirty="0" smtClean="0">
                <a:solidFill>
                  <a:srgbClr val="211D1E"/>
                </a:solidFill>
                <a:latin typeface="Neo Sans Std"/>
              </a:rPr>
              <a:t>9-16 December </a:t>
            </a:r>
            <a:r>
              <a:rPr lang="en-US" sz="1100" dirty="0">
                <a:solidFill>
                  <a:srgbClr val="211D1E"/>
                </a:solidFill>
                <a:latin typeface="Neo Sans Std"/>
              </a:rPr>
              <a:t>17th. </a:t>
            </a:r>
            <a:r>
              <a:rPr lang="en-US" sz="1100" dirty="0" smtClean="0">
                <a:solidFill>
                  <a:srgbClr val="211D1E"/>
                </a:solidFill>
                <a:latin typeface="Neo Sans Std"/>
              </a:rPr>
              <a:t>2015.</a:t>
            </a:r>
          </a:p>
          <a:p>
            <a:pPr algn="ctr"/>
            <a:endParaRPr lang="en-US" sz="1100" dirty="0">
              <a:solidFill>
                <a:srgbClr val="211D1E"/>
              </a:solidFill>
              <a:latin typeface="Neo Sans Std"/>
            </a:endParaRPr>
          </a:p>
          <a:p>
            <a:pPr algn="ctr"/>
            <a:r>
              <a:rPr lang="en-US" sz="1100" dirty="0">
                <a:solidFill>
                  <a:srgbClr val="211D1E"/>
                </a:solidFill>
                <a:latin typeface="Neo Sans Std"/>
              </a:rPr>
              <a:t>Venue: Building </a:t>
            </a:r>
            <a:r>
              <a:rPr lang="en-US" sz="1100" dirty="0" smtClean="0">
                <a:solidFill>
                  <a:srgbClr val="211D1E"/>
                </a:solidFill>
                <a:latin typeface="Neo Sans Std"/>
              </a:rPr>
              <a:t>101:</a:t>
            </a:r>
            <a:endParaRPr lang="en-US" sz="1100" dirty="0">
              <a:solidFill>
                <a:srgbClr val="211D1E"/>
              </a:solidFill>
              <a:latin typeface="Neo Sans Std"/>
            </a:endParaRPr>
          </a:p>
          <a:p>
            <a:pPr algn="ctr"/>
            <a:r>
              <a:rPr lang="en-US" sz="1100" dirty="0" err="1">
                <a:solidFill>
                  <a:srgbClr val="211D1E"/>
                </a:solidFill>
                <a:latin typeface="Neo Sans Std"/>
              </a:rPr>
              <a:t>Oticon</a:t>
            </a:r>
            <a:r>
              <a:rPr lang="en-US" sz="1100" dirty="0">
                <a:solidFill>
                  <a:srgbClr val="211D1E"/>
                </a:solidFill>
                <a:latin typeface="Neo Sans Std"/>
              </a:rPr>
              <a:t>, and the meeting center</a:t>
            </a:r>
            <a:r>
              <a:rPr lang="en-US" sz="1100" dirty="0" smtClean="0">
                <a:solidFill>
                  <a:srgbClr val="211D1E"/>
                </a:solidFill>
                <a:latin typeface="Neo Sans Std"/>
              </a:rPr>
              <a:t>.</a:t>
            </a:r>
          </a:p>
          <a:p>
            <a:pPr algn="ctr"/>
            <a:endParaRPr lang="en-US" sz="1100" dirty="0" smtClean="0">
              <a:solidFill>
                <a:srgbClr val="211D1E"/>
              </a:solidFill>
              <a:latin typeface="Neo Sans Std"/>
            </a:endParaRPr>
          </a:p>
          <a:p>
            <a:pPr algn="ctr"/>
            <a:r>
              <a:rPr lang="en-US" sz="1100" dirty="0" smtClean="0">
                <a:solidFill>
                  <a:srgbClr val="211D1E"/>
                </a:solidFill>
                <a:latin typeface="Neo Sans Std"/>
              </a:rPr>
              <a:t>Free participation for DTU employees</a:t>
            </a:r>
            <a:endParaRPr lang="en-US" sz="1100" dirty="0">
              <a:solidFill>
                <a:srgbClr val="211D1E"/>
              </a:solidFill>
              <a:latin typeface="Neo Sans Std"/>
            </a:endParaRPr>
          </a:p>
          <a:p>
            <a:pPr algn="ctr"/>
            <a:endParaRPr lang="en-US" sz="1100" dirty="0">
              <a:solidFill>
                <a:srgbClr val="211D1E"/>
              </a:solidFill>
              <a:latin typeface="Neo Sans Std"/>
            </a:endParaRPr>
          </a:p>
          <a:p>
            <a:pPr algn="ctr"/>
            <a:r>
              <a:rPr lang="da-DK" sz="1100" b="1" dirty="0">
                <a:solidFill>
                  <a:srgbClr val="211D1E"/>
                </a:solidFill>
                <a:latin typeface="Neo Sans Std"/>
              </a:rPr>
              <a:t>www.sustain.dtu.dk</a:t>
            </a:r>
            <a:endParaRPr lang="da-DK" sz="1100" dirty="0"/>
          </a:p>
        </p:txBody>
      </p:sp>
      <p:sp>
        <p:nvSpPr>
          <p:cNvPr id="13" name="Rectangle 12"/>
          <p:cNvSpPr/>
          <p:nvPr/>
        </p:nvSpPr>
        <p:spPr>
          <a:xfrm>
            <a:off x="7172325" y="2133600"/>
            <a:ext cx="2476500" cy="318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a-DK" dirty="0">
              <a:solidFill>
                <a:srgbClr val="000000"/>
              </a:solidFill>
              <a:latin typeface="Neo Sans Std"/>
            </a:endParaRPr>
          </a:p>
          <a:p>
            <a:pPr algn="ctr"/>
            <a:r>
              <a:rPr lang="en-US" dirty="0">
                <a:solidFill>
                  <a:srgbClr val="000000"/>
                </a:solidFill>
                <a:latin typeface="Neo Sans Std"/>
              </a:rPr>
              <a:t> </a:t>
            </a:r>
            <a:r>
              <a:rPr lang="en-US" sz="1100" b="1" dirty="0">
                <a:solidFill>
                  <a:srgbClr val="211D1E"/>
                </a:solidFill>
                <a:latin typeface="Neo Sans Std"/>
              </a:rPr>
              <a:t>Creating technology for a sustainable </a:t>
            </a:r>
            <a:r>
              <a:rPr lang="en-US" sz="1100" b="1" dirty="0" smtClean="0">
                <a:solidFill>
                  <a:srgbClr val="211D1E"/>
                </a:solidFill>
                <a:latin typeface="Neo Sans Std"/>
              </a:rPr>
              <a:t>society</a:t>
            </a:r>
            <a:r>
              <a:rPr lang="en-US" sz="1100" dirty="0" smtClean="0">
                <a:solidFill>
                  <a:srgbClr val="211D1E"/>
                </a:solidFill>
                <a:latin typeface="Neo Sans Std"/>
              </a:rPr>
              <a:t> </a:t>
            </a:r>
            <a:endParaRPr lang="en-US" sz="1100" dirty="0" smtClean="0">
              <a:solidFill>
                <a:srgbClr val="211D1E"/>
              </a:solidFill>
              <a:latin typeface="Neo Sans Std"/>
            </a:endParaRPr>
          </a:p>
          <a:p>
            <a:pPr algn="ctr"/>
            <a:endParaRPr lang="en-US" sz="1100" dirty="0">
              <a:solidFill>
                <a:srgbClr val="211D1E"/>
              </a:solidFill>
              <a:latin typeface="Neo Sans Std"/>
            </a:endParaRPr>
          </a:p>
          <a:p>
            <a:pPr algn="ctr"/>
            <a:r>
              <a:rPr lang="en-US" sz="1100" dirty="0">
                <a:solidFill>
                  <a:srgbClr val="211D1E"/>
                </a:solidFill>
                <a:latin typeface="Neo Sans Std"/>
              </a:rPr>
              <a:t>Join the </a:t>
            </a:r>
            <a:r>
              <a:rPr lang="en-US" sz="1100" dirty="0" smtClean="0">
                <a:solidFill>
                  <a:srgbClr val="211D1E"/>
                </a:solidFill>
                <a:latin typeface="Neo Sans Std"/>
              </a:rPr>
              <a:t>yearly </a:t>
            </a:r>
            <a:r>
              <a:rPr lang="en-US" sz="1100" dirty="0">
                <a:solidFill>
                  <a:srgbClr val="211D1E"/>
                </a:solidFill>
                <a:latin typeface="Neo Sans Std"/>
              </a:rPr>
              <a:t>recurring conference </a:t>
            </a:r>
            <a:r>
              <a:rPr lang="en-US" sz="1100" dirty="0" smtClean="0">
                <a:solidFill>
                  <a:srgbClr val="211D1E"/>
                </a:solidFill>
                <a:latin typeface="Neo Sans Std"/>
              </a:rPr>
              <a:t>for </a:t>
            </a:r>
            <a:r>
              <a:rPr lang="en-US" sz="1100" dirty="0">
                <a:solidFill>
                  <a:srgbClr val="211D1E"/>
                </a:solidFill>
                <a:latin typeface="Neo Sans Std"/>
              </a:rPr>
              <a:t>all </a:t>
            </a:r>
            <a:r>
              <a:rPr lang="da-DK" sz="1100" dirty="0" smtClean="0">
                <a:solidFill>
                  <a:srgbClr val="211D1E"/>
                </a:solidFill>
                <a:latin typeface="Neo Sans Std"/>
              </a:rPr>
              <a:t>research </a:t>
            </a:r>
            <a:r>
              <a:rPr lang="en-US" sz="1100" dirty="0" smtClean="0">
                <a:solidFill>
                  <a:srgbClr val="211D1E"/>
                </a:solidFill>
                <a:latin typeface="Neo Sans Std"/>
              </a:rPr>
              <a:t>staff</a:t>
            </a:r>
            <a:r>
              <a:rPr lang="da-DK" sz="1100" dirty="0" smtClean="0">
                <a:solidFill>
                  <a:srgbClr val="211D1E"/>
                </a:solidFill>
                <a:latin typeface="Neo Sans Std"/>
              </a:rPr>
              <a:t> </a:t>
            </a:r>
            <a:r>
              <a:rPr lang="da-DK" sz="1100" dirty="0">
                <a:solidFill>
                  <a:srgbClr val="211D1E"/>
                </a:solidFill>
                <a:latin typeface="Neo Sans Std"/>
              </a:rPr>
              <a:t>at </a:t>
            </a:r>
            <a:r>
              <a:rPr lang="da-DK" sz="1100" dirty="0" smtClean="0">
                <a:solidFill>
                  <a:srgbClr val="211D1E"/>
                </a:solidFill>
                <a:latin typeface="Neo Sans Std"/>
              </a:rPr>
              <a:t>DTU and </a:t>
            </a:r>
            <a:r>
              <a:rPr lang="da-DK" sz="1100" dirty="0" err="1" smtClean="0">
                <a:solidFill>
                  <a:srgbClr val="211D1E"/>
                </a:solidFill>
                <a:latin typeface="Neo Sans Std"/>
              </a:rPr>
              <a:t>key</a:t>
            </a:r>
            <a:r>
              <a:rPr lang="da-DK" sz="1100" dirty="0" smtClean="0">
                <a:solidFill>
                  <a:srgbClr val="211D1E"/>
                </a:solidFill>
                <a:latin typeface="Neo Sans Std"/>
              </a:rPr>
              <a:t> </a:t>
            </a:r>
            <a:r>
              <a:rPr lang="da-DK" sz="1100" dirty="0" err="1" smtClean="0">
                <a:solidFill>
                  <a:srgbClr val="211D1E"/>
                </a:solidFill>
                <a:latin typeface="Neo Sans Std"/>
              </a:rPr>
              <a:t>collaborators</a:t>
            </a:r>
            <a:r>
              <a:rPr lang="da-DK" sz="1100" dirty="0" smtClean="0">
                <a:solidFill>
                  <a:srgbClr val="211D1E"/>
                </a:solidFill>
                <a:latin typeface="Neo Sans Std"/>
              </a:rPr>
              <a:t>!</a:t>
            </a:r>
          </a:p>
          <a:p>
            <a:pPr algn="ctr"/>
            <a:endParaRPr lang="da-DK" sz="1100" dirty="0">
              <a:solidFill>
                <a:srgbClr val="211D1E"/>
              </a:solidFill>
              <a:latin typeface="Neo Sans Std"/>
            </a:endParaRPr>
          </a:p>
          <a:p>
            <a:pPr algn="ctr"/>
            <a:r>
              <a:rPr lang="en-US" sz="1100" dirty="0">
                <a:solidFill>
                  <a:srgbClr val="211D1E"/>
                </a:solidFill>
                <a:latin typeface="Neo Sans Std"/>
              </a:rPr>
              <a:t>Time: </a:t>
            </a:r>
            <a:r>
              <a:rPr lang="en-US" sz="1100" dirty="0" smtClean="0">
                <a:solidFill>
                  <a:srgbClr val="211D1E"/>
                </a:solidFill>
                <a:latin typeface="Neo Sans Std"/>
              </a:rPr>
              <a:t>9-16 December </a:t>
            </a:r>
            <a:r>
              <a:rPr lang="en-US" sz="1100" dirty="0">
                <a:solidFill>
                  <a:srgbClr val="211D1E"/>
                </a:solidFill>
                <a:latin typeface="Neo Sans Std"/>
              </a:rPr>
              <a:t>17th. </a:t>
            </a:r>
            <a:r>
              <a:rPr lang="en-US" sz="1100" dirty="0" smtClean="0">
                <a:solidFill>
                  <a:srgbClr val="211D1E"/>
                </a:solidFill>
                <a:latin typeface="Neo Sans Std"/>
              </a:rPr>
              <a:t>2015.</a:t>
            </a:r>
          </a:p>
          <a:p>
            <a:pPr algn="ctr"/>
            <a:endParaRPr lang="en-US" sz="1100" dirty="0">
              <a:solidFill>
                <a:srgbClr val="211D1E"/>
              </a:solidFill>
              <a:latin typeface="Neo Sans Std"/>
            </a:endParaRPr>
          </a:p>
          <a:p>
            <a:pPr algn="ctr"/>
            <a:r>
              <a:rPr lang="en-US" sz="1100" dirty="0">
                <a:solidFill>
                  <a:srgbClr val="211D1E"/>
                </a:solidFill>
                <a:latin typeface="Neo Sans Std"/>
              </a:rPr>
              <a:t>Venue: Building </a:t>
            </a:r>
            <a:r>
              <a:rPr lang="en-US" sz="1100" dirty="0" smtClean="0">
                <a:solidFill>
                  <a:srgbClr val="211D1E"/>
                </a:solidFill>
                <a:latin typeface="Neo Sans Std"/>
              </a:rPr>
              <a:t>101:</a:t>
            </a:r>
            <a:endParaRPr lang="en-US" sz="1100" dirty="0">
              <a:solidFill>
                <a:srgbClr val="211D1E"/>
              </a:solidFill>
              <a:latin typeface="Neo Sans Std"/>
            </a:endParaRPr>
          </a:p>
          <a:p>
            <a:pPr algn="ctr"/>
            <a:r>
              <a:rPr lang="en-US" sz="1100" dirty="0" err="1">
                <a:solidFill>
                  <a:srgbClr val="211D1E"/>
                </a:solidFill>
                <a:latin typeface="Neo Sans Std"/>
              </a:rPr>
              <a:t>Oticon</a:t>
            </a:r>
            <a:r>
              <a:rPr lang="en-US" sz="1100" dirty="0">
                <a:solidFill>
                  <a:srgbClr val="211D1E"/>
                </a:solidFill>
                <a:latin typeface="Neo Sans Std"/>
              </a:rPr>
              <a:t>, and the meeting center</a:t>
            </a:r>
            <a:r>
              <a:rPr lang="en-US" sz="1100" dirty="0" smtClean="0">
                <a:solidFill>
                  <a:srgbClr val="211D1E"/>
                </a:solidFill>
                <a:latin typeface="Neo Sans Std"/>
              </a:rPr>
              <a:t>.</a:t>
            </a:r>
          </a:p>
          <a:p>
            <a:pPr algn="ctr"/>
            <a:endParaRPr lang="en-US" sz="1100" dirty="0" smtClean="0">
              <a:solidFill>
                <a:srgbClr val="211D1E"/>
              </a:solidFill>
              <a:latin typeface="Neo Sans Std"/>
            </a:endParaRPr>
          </a:p>
          <a:p>
            <a:pPr algn="ctr"/>
            <a:r>
              <a:rPr lang="en-US" sz="1100" dirty="0" smtClean="0">
                <a:solidFill>
                  <a:srgbClr val="211D1E"/>
                </a:solidFill>
                <a:latin typeface="Neo Sans Std"/>
              </a:rPr>
              <a:t>Free participation for DTU employees</a:t>
            </a:r>
            <a:endParaRPr lang="en-US" sz="1100" dirty="0">
              <a:solidFill>
                <a:srgbClr val="211D1E"/>
              </a:solidFill>
              <a:latin typeface="Neo Sans Std"/>
            </a:endParaRPr>
          </a:p>
          <a:p>
            <a:pPr algn="ctr"/>
            <a:endParaRPr lang="en-US" sz="1100" dirty="0">
              <a:solidFill>
                <a:srgbClr val="211D1E"/>
              </a:solidFill>
              <a:latin typeface="Neo Sans Std"/>
            </a:endParaRPr>
          </a:p>
          <a:p>
            <a:pPr algn="ctr"/>
            <a:r>
              <a:rPr lang="da-DK" sz="1100" b="1" dirty="0">
                <a:solidFill>
                  <a:srgbClr val="211D1E"/>
                </a:solidFill>
                <a:latin typeface="Neo Sans Std"/>
              </a:rPr>
              <a:t>www.sustain.dtu.dk</a:t>
            </a:r>
            <a:endParaRPr lang="da-DK" sz="1100" dirty="0"/>
          </a:p>
        </p:txBody>
      </p:sp>
    </p:spTree>
    <p:extLst>
      <p:ext uri="{BB962C8B-B14F-4D97-AF65-F5344CB8AC3E}">
        <p14:creationId xmlns:p14="http://schemas.microsoft.com/office/powerpoint/2010/main" val="2408008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162</Words>
  <Application>Microsoft Office PowerPoint</Application>
  <PresentationFormat>A4 Paper (210x297 mm)</PresentationFormat>
  <Paragraphs>45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Kristian Mølhave</dc:creator>
  <cp:lastModifiedBy>Kristian Mølhave</cp:lastModifiedBy>
  <cp:revision>5</cp:revision>
  <dcterms:created xsi:type="dcterms:W3CDTF">2006-08-16T00:00:00Z</dcterms:created>
  <dcterms:modified xsi:type="dcterms:W3CDTF">2015-10-05T14:21:35Z</dcterms:modified>
</cp:coreProperties>
</file>