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  <p:sldMasterId id="2147483654" r:id="rId2"/>
  </p:sldMasterIdLst>
  <p:notesMasterIdLst>
    <p:notesMasterId r:id="rId9"/>
  </p:notesMasterIdLst>
  <p:handoutMasterIdLst>
    <p:handoutMasterId r:id="rId10"/>
  </p:handoutMasterIdLst>
  <p:sldIdLst>
    <p:sldId id="265" r:id="rId3"/>
    <p:sldId id="263" r:id="rId4"/>
    <p:sldId id="264" r:id="rId5"/>
    <p:sldId id="257" r:id="rId6"/>
    <p:sldId id="258" r:id="rId7"/>
    <p:sldId id="259" r:id="rId8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33"/>
    <a:srgbClr val="33CCFF"/>
    <a:srgbClr val="660099"/>
    <a:srgbClr val="660066"/>
    <a:srgbClr val="990066"/>
    <a:srgbClr val="CC3399"/>
    <a:srgbClr val="FF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33" autoAdjust="0"/>
    <p:restoredTop sz="94625" autoAdjust="0"/>
  </p:normalViewPr>
  <p:slideViewPr>
    <p:cSldViewPr>
      <p:cViewPr varScale="1">
        <p:scale>
          <a:sx n="89" d="100"/>
          <a:sy n="8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da-DK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altLang="da-DK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da-DK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A273E3EE-15FB-43F0-8437-2A61B9872897}" type="slidenum">
              <a:rPr lang="da-DK" altLang="da-DK" smtClean="0"/>
              <a:pPr/>
              <a:t>‹#›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30667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alt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 smtClean="0"/>
              <a:t>Click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edit</a:t>
            </a:r>
            <a:r>
              <a:rPr lang="da-DK" altLang="da-DK" dirty="0" smtClean="0"/>
              <a:t> Master </a:t>
            </a:r>
            <a:r>
              <a:rPr lang="da-DK" altLang="da-DK" dirty="0" err="1" smtClean="0"/>
              <a:t>text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styles</a:t>
            </a:r>
            <a:endParaRPr lang="da-DK" altLang="da-DK" dirty="0" smtClean="0"/>
          </a:p>
          <a:p>
            <a:pPr lvl="1"/>
            <a:r>
              <a:rPr lang="da-DK" altLang="da-DK" dirty="0" smtClean="0"/>
              <a:t>Second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2"/>
            <a:r>
              <a:rPr lang="da-DK" altLang="da-DK" dirty="0" smtClean="0"/>
              <a:t>Third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3"/>
            <a:r>
              <a:rPr lang="da-DK" altLang="da-DK" dirty="0" err="1" smtClean="0"/>
              <a:t>Fourth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4"/>
            <a:r>
              <a:rPr lang="da-DK" altLang="da-DK" dirty="0" smtClean="0"/>
              <a:t>Fifth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108AB2F3-C932-4A08-82E1-EB3E5B58549D}" type="slidenum">
              <a:rPr lang="da-DK" altLang="da-DK"/>
              <a:pPr/>
              <a:t>‹#›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256846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altLang="da-DK" noProof="0" dirty="0" err="1" smtClean="0"/>
              <a:t>Click</a:t>
            </a:r>
            <a:r>
              <a:rPr lang="da-DK" altLang="da-DK" noProof="0" dirty="0" smtClean="0"/>
              <a:t> to </a:t>
            </a:r>
            <a:r>
              <a:rPr lang="da-DK" altLang="da-DK" noProof="0" dirty="0" err="1" smtClean="0"/>
              <a:t>edit</a:t>
            </a:r>
            <a:r>
              <a:rPr lang="da-DK" altLang="da-DK" noProof="0" dirty="0" smtClean="0"/>
              <a:t> Master </a:t>
            </a:r>
            <a:r>
              <a:rPr lang="da-DK" altLang="da-DK" noProof="0" dirty="0" err="1" smtClean="0"/>
              <a:t>title</a:t>
            </a:r>
            <a:r>
              <a:rPr lang="da-DK" altLang="da-DK" noProof="0" dirty="0" smtClean="0"/>
              <a:t> </a:t>
            </a:r>
            <a:r>
              <a:rPr lang="da-DK" altLang="da-DK" noProof="0" dirty="0" err="1" smtClean="0"/>
              <a:t>style</a:t>
            </a:r>
            <a:endParaRPr lang="da-DK" altLang="da-DK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altLang="da-DK" noProof="0" dirty="0" err="1" smtClean="0"/>
              <a:t>Click</a:t>
            </a:r>
            <a:r>
              <a:rPr lang="da-DK" altLang="da-DK" noProof="0" dirty="0" smtClean="0"/>
              <a:t> to </a:t>
            </a:r>
            <a:r>
              <a:rPr lang="da-DK" altLang="da-DK" noProof="0" dirty="0" err="1" smtClean="0"/>
              <a:t>edit</a:t>
            </a:r>
            <a:r>
              <a:rPr lang="da-DK" altLang="da-DK" noProof="0" dirty="0" smtClean="0"/>
              <a:t> Master </a:t>
            </a:r>
            <a:r>
              <a:rPr lang="da-DK" altLang="da-DK" noProof="0" dirty="0" err="1" smtClean="0"/>
              <a:t>subtitle</a:t>
            </a:r>
            <a:r>
              <a:rPr lang="da-DK" altLang="da-DK" noProof="0" dirty="0" smtClean="0"/>
              <a:t> </a:t>
            </a:r>
            <a:r>
              <a:rPr lang="da-DK" altLang="da-DK" noProof="0" dirty="0" err="1" smtClean="0"/>
              <a:t>style</a:t>
            </a:r>
            <a:endParaRPr lang="da-DK" altLang="da-DK" noProof="0" dirty="0" smtClean="0"/>
          </a:p>
        </p:txBody>
      </p:sp>
      <p:pic>
        <p:nvPicPr>
          <p:cNvPr id="5130" name="Picture 10" descr="DTU-DK-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6" descr="C:\Users\cls\Desktop\DTU_ppt\Til PAW\DTU_LOGOS\Done\DTU Nanotek A U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584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052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altLang="da-DK" noProof="0" dirty="0" err="1" smtClean="0"/>
              <a:t>Click</a:t>
            </a:r>
            <a:r>
              <a:rPr lang="da-DK" altLang="da-DK" noProof="0" dirty="0" smtClean="0"/>
              <a:t> to </a:t>
            </a:r>
            <a:r>
              <a:rPr lang="da-DK" altLang="da-DK" noProof="0" dirty="0" err="1" smtClean="0"/>
              <a:t>edit</a:t>
            </a:r>
            <a:r>
              <a:rPr lang="da-DK" altLang="da-DK" noProof="0" dirty="0" smtClean="0"/>
              <a:t> Master </a:t>
            </a:r>
            <a:r>
              <a:rPr lang="da-DK" altLang="da-DK" noProof="0" dirty="0" err="1" smtClean="0"/>
              <a:t>title</a:t>
            </a:r>
            <a:r>
              <a:rPr lang="da-DK" altLang="da-DK" noProof="0" dirty="0" smtClean="0"/>
              <a:t> </a:t>
            </a:r>
            <a:r>
              <a:rPr lang="da-DK" altLang="da-DK" noProof="0" dirty="0" err="1" smtClean="0"/>
              <a:t>style</a:t>
            </a:r>
            <a:endParaRPr lang="da-DK" altLang="da-DK" noProof="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altLang="da-DK" noProof="0" dirty="0" err="1" smtClean="0"/>
              <a:t>Click</a:t>
            </a:r>
            <a:r>
              <a:rPr lang="da-DK" altLang="da-DK" noProof="0" dirty="0" smtClean="0"/>
              <a:t> to </a:t>
            </a:r>
            <a:r>
              <a:rPr lang="da-DK" altLang="da-DK" noProof="0" dirty="0" err="1" smtClean="0"/>
              <a:t>edit</a:t>
            </a:r>
            <a:r>
              <a:rPr lang="da-DK" altLang="da-DK" noProof="0" dirty="0" smtClean="0"/>
              <a:t> Master </a:t>
            </a:r>
            <a:r>
              <a:rPr lang="da-DK" altLang="da-DK" noProof="0" dirty="0" err="1" smtClean="0"/>
              <a:t>subtitle</a:t>
            </a:r>
            <a:r>
              <a:rPr lang="da-DK" altLang="da-DK" noProof="0" dirty="0" smtClean="0"/>
              <a:t> </a:t>
            </a:r>
            <a:r>
              <a:rPr lang="da-DK" altLang="da-DK" noProof="0" dirty="0" err="1" smtClean="0"/>
              <a:t>style</a:t>
            </a:r>
            <a:endParaRPr lang="da-DK" altLang="da-DK" noProof="0" dirty="0" smtClean="0"/>
          </a:p>
        </p:txBody>
      </p:sp>
      <p:pic>
        <p:nvPicPr>
          <p:cNvPr id="114692" name="Picture 4" descr="DTU-DK-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76151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43704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844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3495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851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38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671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1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8689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872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20240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5816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441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3594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88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34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85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52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9964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02487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 smtClean="0"/>
              <a:t>Click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edit</a:t>
            </a:r>
            <a:r>
              <a:rPr lang="da-DK" altLang="da-DK" dirty="0" smtClean="0"/>
              <a:t> Master </a:t>
            </a:r>
            <a:r>
              <a:rPr lang="da-DK" altLang="da-DK" dirty="0" err="1" smtClean="0"/>
              <a:t>title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style</a:t>
            </a:r>
            <a:endParaRPr lang="da-DK" altLang="da-DK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 smtClean="0"/>
              <a:t>Click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edit</a:t>
            </a:r>
            <a:r>
              <a:rPr lang="da-DK" altLang="da-DK" dirty="0" smtClean="0"/>
              <a:t> Master </a:t>
            </a:r>
            <a:r>
              <a:rPr lang="da-DK" altLang="da-DK" dirty="0" err="1" smtClean="0"/>
              <a:t>text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styles</a:t>
            </a:r>
            <a:endParaRPr lang="da-DK" altLang="da-DK" dirty="0" smtClean="0"/>
          </a:p>
          <a:p>
            <a:pPr lvl="1"/>
            <a:r>
              <a:rPr lang="da-DK" altLang="da-DK" dirty="0" smtClean="0"/>
              <a:t>Second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2"/>
            <a:r>
              <a:rPr lang="da-DK" altLang="da-DK" dirty="0" smtClean="0"/>
              <a:t>Third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3"/>
            <a:r>
              <a:rPr lang="da-DK" altLang="da-DK" dirty="0" err="1" smtClean="0"/>
              <a:t>Fourth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4"/>
            <a:r>
              <a:rPr lang="da-DK" altLang="da-DK" dirty="0" smtClean="0"/>
              <a:t>Fifth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</p:txBody>
      </p:sp>
      <p:pic>
        <p:nvPicPr>
          <p:cNvPr id="1033" name="Picture 9" descr="DTU-DK-A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436096" y="6477000"/>
            <a:ext cx="277981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altLang="da-DK" sz="900" b="1" dirty="0" smtClean="0"/>
              <a:t>Conference: 17th december 2015</a:t>
            </a:r>
            <a:endParaRPr lang="da-DK" altLang="da-DK" sz="900" b="1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676456" y="645333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12D2C9FC-4B41-4C60-98ED-4AAF7D31D695}" type="slidenum">
              <a:rPr lang="da-DK" altLang="da-DK" sz="900" b="1"/>
              <a:pPr eaLnBrk="0" hangingPunct="0">
                <a:spcBef>
                  <a:spcPct val="0"/>
                </a:spcBef>
              </a:pPr>
              <a:t>‹#›</a:t>
            </a:fld>
            <a:endParaRPr lang="da-DK" altLang="da-DK" sz="900" b="1" dirty="0"/>
          </a:p>
        </p:txBody>
      </p:sp>
      <p:pic>
        <p:nvPicPr>
          <p:cNvPr id="9" name="Picture 2" descr="Sustain DTU Conferenc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9824"/>
            <a:ext cx="7021282" cy="4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 smtClean="0"/>
              <a:t>Click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edit</a:t>
            </a:r>
            <a:r>
              <a:rPr lang="da-DK" altLang="da-DK" dirty="0" smtClean="0"/>
              <a:t> Master </a:t>
            </a:r>
            <a:r>
              <a:rPr lang="da-DK" altLang="da-DK" dirty="0" err="1" smtClean="0"/>
              <a:t>title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style</a:t>
            </a:r>
            <a:endParaRPr lang="da-DK" altLang="da-DK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 smtClean="0"/>
              <a:t>Click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edit</a:t>
            </a:r>
            <a:r>
              <a:rPr lang="da-DK" altLang="da-DK" dirty="0" smtClean="0"/>
              <a:t> Master </a:t>
            </a:r>
            <a:r>
              <a:rPr lang="da-DK" altLang="da-DK" dirty="0" err="1" smtClean="0"/>
              <a:t>text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styles</a:t>
            </a:r>
            <a:endParaRPr lang="da-DK" altLang="da-DK" dirty="0" smtClean="0"/>
          </a:p>
          <a:p>
            <a:pPr lvl="1"/>
            <a:r>
              <a:rPr lang="da-DK" altLang="da-DK" dirty="0" smtClean="0"/>
              <a:t>Second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2"/>
            <a:r>
              <a:rPr lang="da-DK" altLang="da-DK" dirty="0" smtClean="0"/>
              <a:t>Third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3"/>
            <a:r>
              <a:rPr lang="da-DK" altLang="da-DK" dirty="0" err="1" smtClean="0"/>
              <a:t>Fourth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  <a:p>
            <a:pPr lvl="4"/>
            <a:r>
              <a:rPr lang="da-DK" altLang="da-DK" dirty="0" smtClean="0"/>
              <a:t>Fifth </a:t>
            </a:r>
            <a:r>
              <a:rPr lang="da-DK" altLang="da-DK" dirty="0" err="1" smtClean="0"/>
              <a:t>level</a:t>
            </a:r>
            <a:endParaRPr lang="da-DK" altLang="da-DK" dirty="0" smtClean="0"/>
          </a:p>
        </p:txBody>
      </p:sp>
      <p:pic>
        <p:nvPicPr>
          <p:cNvPr id="113671" name="Picture 7" descr="DTU-DK-A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altLang="da-DK" sz="900" dirty="0" smtClean="0"/>
              <a:t>17/04/2008</a:t>
            </a:r>
            <a:endParaRPr lang="da-DK" altLang="da-DK" sz="900" dirty="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altLang="da-DK" sz="900" dirty="0"/>
              <a:t>Presentation </a:t>
            </a:r>
            <a:r>
              <a:rPr lang="da-DK" altLang="da-DK" sz="900" dirty="0" err="1"/>
              <a:t>name</a:t>
            </a:r>
            <a:endParaRPr lang="da-DK" altLang="da-DK" sz="900" dirty="0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CA4B90F4-8A4A-46E5-98D7-A72C2A91E6F1}" type="slidenum">
              <a:rPr lang="da-DK" altLang="da-DK" sz="900"/>
              <a:pPr eaLnBrk="0" hangingPunct="0">
                <a:spcBef>
                  <a:spcPct val="0"/>
                </a:spcBef>
              </a:pPr>
              <a:t>‹#›</a:t>
            </a:fld>
            <a:endParaRPr lang="da-DK" altLang="da-DK" sz="900" dirty="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a-DK" altLang="da-DK" sz="900" b="1" dirty="0" smtClean="0"/>
              <a:t>DTU </a:t>
            </a:r>
            <a:r>
              <a:rPr lang="da-DK" altLang="da-DK" sz="900" b="1" dirty="0" err="1" smtClean="0"/>
              <a:t>Nanotech</a:t>
            </a:r>
            <a:r>
              <a:rPr lang="da-DK" altLang="da-DK" sz="900" b="1" dirty="0" smtClean="0"/>
              <a:t>, Technical </a:t>
            </a:r>
            <a:r>
              <a:rPr lang="da-DK" altLang="da-DK" sz="900" b="1" dirty="0" err="1" smtClean="0"/>
              <a:t>University</a:t>
            </a:r>
            <a:r>
              <a:rPr lang="da-DK" altLang="da-DK" sz="900" b="1" dirty="0" smtClean="0"/>
              <a:t> of Denmark</a:t>
            </a:r>
            <a:endParaRPr lang="da-DK" altLang="da-DK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.dtu.d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.dtu.dk/Sessio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2691"/>
            <a:ext cx="4092555" cy="412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731460"/>
            <a:ext cx="66329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hlinkClick r:id="rId3"/>
              </a:rPr>
              <a:t>www.sustain.dtu.dk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Registration</a:t>
            </a:r>
            <a:r>
              <a:rPr lang="da-DK" dirty="0" smtClean="0"/>
              <a:t> deadline 7th November 2015</a:t>
            </a:r>
          </a:p>
          <a:p>
            <a:r>
              <a:rPr lang="da-DK" dirty="0" smtClean="0"/>
              <a:t>NB: Be </a:t>
            </a:r>
            <a:r>
              <a:rPr lang="da-DK" dirty="0" err="1" smtClean="0"/>
              <a:t>quick</a:t>
            </a:r>
            <a:r>
              <a:rPr lang="da-DK" dirty="0" smtClean="0"/>
              <a:t> - last </a:t>
            </a:r>
            <a:r>
              <a:rPr lang="da-DK" dirty="0" err="1" smtClean="0"/>
              <a:t>year</a:t>
            </a:r>
            <a:r>
              <a:rPr lang="da-DK" dirty="0" smtClean="0"/>
              <a:t> all </a:t>
            </a:r>
            <a:r>
              <a:rPr lang="da-DK" dirty="0" err="1" smtClean="0"/>
              <a:t>seats</a:t>
            </a:r>
            <a:r>
              <a:rPr lang="da-DK" dirty="0" smtClean="0"/>
              <a:t> </a:t>
            </a:r>
            <a:r>
              <a:rPr lang="da-DK" dirty="0" err="1" smtClean="0"/>
              <a:t>were</a:t>
            </a:r>
            <a:r>
              <a:rPr lang="da-DK" dirty="0" smtClean="0"/>
              <a:t> </a:t>
            </a:r>
            <a:r>
              <a:rPr lang="da-DK" dirty="0" err="1" smtClean="0"/>
              <a:t>booked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deadline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738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752"/>
            <a:ext cx="7772400" cy="1143000"/>
          </a:xfrm>
        </p:spPr>
        <p:txBody>
          <a:bodyPr/>
          <a:lstStyle/>
          <a:p>
            <a:r>
              <a:rPr lang="da-DK" dirty="0" smtClean="0"/>
              <a:t>Background: </a:t>
            </a:r>
            <a:br>
              <a:rPr lang="da-DK" dirty="0" smtClean="0"/>
            </a:br>
            <a:r>
              <a:rPr lang="da-DK" dirty="0" smtClean="0"/>
              <a:t>The </a:t>
            </a:r>
            <a:r>
              <a:rPr lang="da-DK" dirty="0" err="1" smtClean="0"/>
              <a:t>quest</a:t>
            </a:r>
            <a:r>
              <a:rPr lang="da-DK" dirty="0" smtClean="0"/>
              <a:t> for a </a:t>
            </a:r>
            <a:r>
              <a:rPr lang="da-DK" dirty="0" err="1" smtClean="0"/>
              <a:t>sustainable</a:t>
            </a:r>
            <a:r>
              <a:rPr lang="da-DK" dirty="0" smtClean="0"/>
              <a:t> society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484"/>
            <a:ext cx="4771648" cy="4565650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-and so the </a:t>
            </a:r>
            <a:r>
              <a:rPr lang="da-DK" b="1" dirty="0" err="1" smtClean="0"/>
              <a:t>funding</a:t>
            </a:r>
            <a:r>
              <a:rPr lang="da-DK" b="1" dirty="0" smtClean="0"/>
              <a:t> </a:t>
            </a:r>
            <a:r>
              <a:rPr lang="da-DK" b="1" dirty="0" err="1" smtClean="0"/>
              <a:t>agencies</a:t>
            </a:r>
            <a:r>
              <a:rPr lang="da-DK" b="1" dirty="0" smtClean="0"/>
              <a:t> </a:t>
            </a:r>
            <a:r>
              <a:rPr lang="da-DK" b="1" dirty="0" err="1" smtClean="0"/>
              <a:t>call</a:t>
            </a:r>
            <a:r>
              <a:rPr lang="da-DK" b="1" dirty="0" smtClean="0"/>
              <a:t> for…</a:t>
            </a:r>
            <a:endParaRPr lang="da-DK" b="1" dirty="0"/>
          </a:p>
        </p:txBody>
      </p:sp>
      <p:sp>
        <p:nvSpPr>
          <p:cNvPr id="7" name="Shape 35"/>
          <p:cNvSpPr/>
          <p:nvPr/>
        </p:nvSpPr>
        <p:spPr>
          <a:xfrm>
            <a:off x="562000" y="4577665"/>
            <a:ext cx="2129820" cy="144362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Shape 36"/>
          <p:cNvSpPr/>
          <p:nvPr/>
        </p:nvSpPr>
        <p:spPr>
          <a:xfrm>
            <a:off x="583454" y="1793844"/>
            <a:ext cx="2022877" cy="1966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9" name="Picture 4" descr="INNO+ kata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0" y="3687886"/>
            <a:ext cx="2209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33"/>
          <p:cNvSpPr txBox="1"/>
          <p:nvPr/>
        </p:nvSpPr>
        <p:spPr>
          <a:xfrm>
            <a:off x="2699792" y="1765215"/>
            <a:ext cx="5362913" cy="196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78571"/>
            </a:pPr>
            <a:r>
              <a:rPr lang="en-US" sz="1050" b="1" i="1" dirty="0" smtClean="0">
                <a:solidFill>
                  <a:schemeClr val="bg1">
                    <a:lumMod val="50000"/>
                  </a:schemeClr>
                </a:solidFill>
              </a:rPr>
              <a:t>Societal challenges of horizon2020</a:t>
            </a:r>
          </a:p>
          <a:p>
            <a:pPr lvl="0">
              <a:buClr>
                <a:srgbClr val="000000"/>
              </a:buClr>
              <a:buSzPct val="78571"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→ Health, demographic change and wellbeing;</a:t>
            </a:r>
          </a:p>
          <a:p>
            <a:pPr lvl="0">
              <a:buClr>
                <a:srgbClr val="000000"/>
              </a:buClr>
              <a:buSzPct val="78571"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→ Food security, sustainable agriculture, marine and maritime research and the bio-economy</a:t>
            </a:r>
          </a:p>
          <a:p>
            <a:pPr lvl="0">
              <a:buClr>
                <a:srgbClr val="000000"/>
              </a:buClr>
              <a:buSzPct val="78571"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→ Secure, clean and efficient energy;</a:t>
            </a:r>
          </a:p>
          <a:p>
            <a:pPr lvl="0">
              <a:buClr>
                <a:srgbClr val="000000"/>
              </a:buClr>
              <a:buSzPct val="78571"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→ Smart, green and integrated transport;</a:t>
            </a:r>
          </a:p>
          <a:p>
            <a:pPr lvl="0">
              <a:buClr>
                <a:srgbClr val="000000"/>
              </a:buClr>
              <a:buSzPct val="78571"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→ Climate action, resource efficiency and raw materials;</a:t>
            </a:r>
          </a:p>
          <a:p>
            <a:pPr lvl="0">
              <a:buClr>
                <a:srgbClr val="000000"/>
              </a:buClr>
              <a:buSzPct val="78571"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→ Inclusive, innovative and secure societies</a:t>
            </a:r>
          </a:p>
          <a:p>
            <a:pPr lvl="0">
              <a:buClr>
                <a:srgbClr val="000000"/>
              </a:buClr>
              <a:buSzPct val="78571"/>
            </a:pPr>
            <a:endParaRPr lang="en" sz="105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rgbClr val="000000"/>
              </a:buClr>
              <a:buSzPct val="78571"/>
            </a:pPr>
            <a:r>
              <a:rPr lang="en" sz="1050" b="1" dirty="0" smtClean="0">
                <a:solidFill>
                  <a:schemeClr val="bg1">
                    <a:lumMod val="50000"/>
                  </a:schemeClr>
                </a:solidFill>
              </a:rPr>
              <a:t>Inno</a:t>
            </a:r>
            <a:r>
              <a:rPr lang="en" sz="1050" b="1" dirty="0">
                <a:solidFill>
                  <a:schemeClr val="bg1">
                    <a:lumMod val="50000"/>
                  </a:schemeClr>
                </a:solidFill>
              </a:rPr>
              <a:t>+: </a:t>
            </a:r>
          </a:p>
          <a:p>
            <a:pPr lvl="0">
              <a:buClr>
                <a:srgbClr val="000000"/>
              </a:buClr>
              <a:buSzPct val="78571"/>
            </a:pPr>
            <a:r>
              <a:rPr lang="en" sz="1050" dirty="0" smtClean="0">
                <a:solidFill>
                  <a:schemeClr val="bg1">
                    <a:lumMod val="50000"/>
                  </a:schemeClr>
                </a:solidFill>
              </a:rPr>
              <a:t>Water, Resources, Green </a:t>
            </a:r>
            <a:r>
              <a:rPr lang="en" sz="1050" dirty="0">
                <a:solidFill>
                  <a:schemeClr val="bg1">
                    <a:lumMod val="50000"/>
                  </a:schemeClr>
                </a:solidFill>
              </a:rPr>
              <a:t>solutions, </a:t>
            </a:r>
            <a:br>
              <a:rPr lang="en" sz="105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" sz="1050" dirty="0" smtClean="0">
                <a:solidFill>
                  <a:schemeClr val="bg1">
                    <a:lumMod val="50000"/>
                  </a:schemeClr>
                </a:solidFill>
              </a:rPr>
              <a:t>Climate</a:t>
            </a:r>
            <a:r>
              <a:rPr lang="en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" sz="1050" dirty="0" smtClean="0">
                <a:solidFill>
                  <a:schemeClr val="bg1">
                    <a:lumMod val="50000"/>
                  </a:schemeClr>
                </a:solidFill>
              </a:rPr>
              <a:t>Sustainability…</a:t>
            </a:r>
            <a:endParaRPr lang="en" sz="1050" dirty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endParaRPr lang="en" sz="105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050" b="1" i="1" dirty="0" smtClean="0">
                <a:solidFill>
                  <a:schemeClr val="bg1">
                    <a:lumMod val="50000"/>
                  </a:schemeClr>
                </a:solidFill>
              </a:rPr>
              <a:t>Point 1 of 5: A society with a green economy</a:t>
            </a:r>
            <a:endParaRPr lang="en" sz="105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05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en" sz="1050" dirty="0" smtClean="0">
                <a:solidFill>
                  <a:schemeClr val="bg1">
                    <a:lumMod val="50000"/>
                  </a:schemeClr>
                </a:solidFill>
              </a:rPr>
              <a:t>Future energy → From knowledge about water, environment and ressources to competitive technologies and solutions</a:t>
            </a:r>
            <a:endParaRPr lang="en" sz="1050" dirty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05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en" sz="1050" dirty="0" smtClean="0">
                <a:solidFill>
                  <a:schemeClr val="bg1">
                    <a:lumMod val="50000"/>
                  </a:schemeClr>
                </a:solidFill>
              </a:rPr>
              <a:t>The future climate and climate technologies</a:t>
            </a:r>
            <a:endParaRPr lang="en" sz="1050" dirty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05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en" sz="1050" dirty="0" smtClean="0">
                <a:solidFill>
                  <a:schemeClr val="bg1">
                    <a:lumMod val="50000"/>
                  </a:schemeClr>
                </a:solidFill>
              </a:rPr>
              <a:t>Bioresources, foodstuff and other bio products</a:t>
            </a: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050" i="1" dirty="0" smtClean="0">
                <a:solidFill>
                  <a:schemeClr val="bg1">
                    <a:lumMod val="50000"/>
                  </a:schemeClr>
                </a:solidFill>
              </a:rPr>
              <a:t>	The other 4 points: Health &amp; Quality of life, 	Innovation, competitiveness, competence building.</a:t>
            </a: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endParaRPr lang="en" sz="105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endParaRPr lang="en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endParaRPr lang="en" sz="105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endParaRPr lang="en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endParaRPr lang="en" sz="1050" dirty="0">
              <a:solidFill>
                <a:schemeClr val="bg1">
                  <a:lumMod val="50000"/>
                </a:schemeClr>
              </a:solidFill>
            </a:endParaRPr>
          </a:p>
          <a:p>
            <a:endParaRPr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2567347"/>
            <a:ext cx="2448272" cy="222980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270000" dist="25400" dir="10800000" sx="143000" sy="143000" algn="r" rotWithShape="0">
              <a:srgbClr val="0070C0">
                <a:alpha val="19000"/>
              </a:srgb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Sustainability is the overarching goal of </a:t>
            </a:r>
            <a:r>
              <a:rPr lang="en-US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Horizon2020</a:t>
            </a:r>
          </a:p>
          <a:p>
            <a:r>
              <a:rPr lang="en-US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- and essential in  Forsk2020 &amp; </a:t>
            </a:r>
            <a:r>
              <a:rPr lang="en-US" sz="1400" kern="0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Inno</a:t>
            </a:r>
            <a:r>
              <a:rPr lang="en-US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+</a:t>
            </a:r>
          </a:p>
          <a:p>
            <a:r>
              <a:rPr lang="en-US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It </a:t>
            </a:r>
            <a:r>
              <a:rPr lang="en-US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will be guiding research funding for years to come.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91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da-DK" dirty="0" smtClean="0"/>
              <a:t>Background:</a:t>
            </a:r>
            <a:br>
              <a:rPr lang="da-DK" dirty="0" smtClean="0"/>
            </a:br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new DTU </a:t>
            </a:r>
            <a:r>
              <a:rPr lang="da-DK" dirty="0" err="1" smtClean="0"/>
              <a:t>engineers</a:t>
            </a:r>
            <a:r>
              <a:rPr lang="da-DK" dirty="0" smtClean="0"/>
              <a:t> </a:t>
            </a:r>
            <a:r>
              <a:rPr lang="da-DK" dirty="0" err="1" smtClean="0"/>
              <a:t>heading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4814550" y="587785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100" dirty="0">
                <a:solidFill>
                  <a:srgbClr val="0070C0"/>
                </a:solidFill>
              </a:rPr>
              <a:t>http://www.niras.dk/~/media/Files/NIRAS-DK/Aktuelt/Nyheder/pdf/Groen-omstilling.ashx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1662474"/>
            <a:ext cx="475252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</a:t>
            </a:r>
            <a:r>
              <a:rPr lang="en-US" sz="1400" b="1" dirty="0"/>
              <a:t>large </a:t>
            </a:r>
            <a:r>
              <a:rPr lang="en-US" sz="1400" b="1" dirty="0" smtClean="0"/>
              <a:t>Danish export companies have a strong focus on green </a:t>
            </a:r>
            <a:r>
              <a:rPr lang="en-US" sz="1400" b="1" dirty="0"/>
              <a:t>innovation </a:t>
            </a:r>
            <a:r>
              <a:rPr lang="en-US" sz="1400" b="1" dirty="0" smtClean="0"/>
              <a:t>and </a:t>
            </a:r>
            <a:r>
              <a:rPr lang="en-US" sz="1400" b="1" dirty="0"/>
              <a:t>development. </a:t>
            </a:r>
            <a:endParaRPr lang="en-US" sz="1400" b="1" dirty="0" smtClean="0"/>
          </a:p>
          <a:p>
            <a:r>
              <a:rPr lang="en-US" sz="1400" dirty="0" smtClean="0"/>
              <a:t>They </a:t>
            </a:r>
            <a:r>
              <a:rPr lang="en-US" sz="1400" dirty="0"/>
              <a:t>account </a:t>
            </a:r>
            <a:r>
              <a:rPr lang="en-US" sz="1400" dirty="0" smtClean="0"/>
              <a:t>for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>of the total turnover </a:t>
            </a:r>
            <a:r>
              <a:rPr lang="en-US" sz="1400" dirty="0"/>
              <a:t>within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research </a:t>
            </a:r>
            <a:r>
              <a:rPr lang="en-US" sz="1400" dirty="0"/>
              <a:t>and development,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Of the total green R&amp;D </a:t>
            </a:r>
            <a:r>
              <a:rPr lang="en-US" sz="1400" dirty="0"/>
              <a:t>expenses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of </a:t>
            </a:r>
            <a:r>
              <a:rPr lang="en-US" sz="1400" dirty="0"/>
              <a:t>the Danish companies.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200" dirty="0" smtClean="0"/>
              <a:t>… </a:t>
            </a:r>
            <a:r>
              <a:rPr lang="en-US" sz="1200" dirty="0"/>
              <a:t>with the concept that </a:t>
            </a:r>
            <a:r>
              <a:rPr lang="en-US" sz="1200" dirty="0" smtClean="0"/>
              <a:t>“</a:t>
            </a:r>
            <a:r>
              <a:rPr lang="en-US" sz="1200" i="1" dirty="0"/>
              <a:t>green transition” is about reducing the consumption of </a:t>
            </a:r>
            <a:r>
              <a:rPr lang="en-US" sz="1200" i="1" dirty="0" smtClean="0"/>
              <a:t>resources to </a:t>
            </a:r>
            <a:r>
              <a:rPr lang="en-US" sz="1200" i="1" dirty="0"/>
              <a:t>get the world move towards an ideal situation with high </a:t>
            </a:r>
            <a:r>
              <a:rPr lang="en-US" sz="1200" i="1" dirty="0" smtClean="0"/>
              <a:t>growth</a:t>
            </a:r>
            <a:br>
              <a:rPr lang="en-US" sz="1200" i="1" dirty="0" smtClean="0"/>
            </a:br>
            <a:r>
              <a:rPr lang="en-US" sz="1200" i="1" dirty="0" smtClean="0"/>
              <a:t>without </a:t>
            </a:r>
            <a:r>
              <a:rPr lang="en-US" sz="1200" i="1" dirty="0"/>
              <a:t>an environmental impact</a:t>
            </a:r>
            <a:r>
              <a:rPr lang="en-US" sz="1200" dirty="0"/>
              <a:t>. </a:t>
            </a:r>
            <a:endParaRPr lang="en-US" sz="1200" dirty="0" smtClean="0"/>
          </a:p>
          <a:p>
            <a:endParaRPr lang="en-US" sz="1200" dirty="0"/>
          </a:p>
          <a:p>
            <a:endParaRPr lang="da-DK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23728" y="2799998"/>
            <a:ext cx="603380" cy="516328"/>
            <a:chOff x="7884368" y="1474448"/>
            <a:chExt cx="1114710" cy="883801"/>
          </a:xfrm>
        </p:grpSpPr>
        <p:sp>
          <p:nvSpPr>
            <p:cNvPr id="7" name="TextBox 6"/>
            <p:cNvSpPr txBox="1"/>
            <p:nvPr/>
          </p:nvSpPr>
          <p:spPr>
            <a:xfrm>
              <a:off x="8388424" y="1778745"/>
              <a:ext cx="610654" cy="579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00B050"/>
                  </a:solidFill>
                </a:rPr>
                <a:t>3</a:t>
              </a:r>
              <a:endParaRPr lang="da-DK" sz="300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84368" y="1474448"/>
              <a:ext cx="610654" cy="57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b="1" dirty="0">
                  <a:solidFill>
                    <a:srgbClr val="00B050"/>
                  </a:solidFill>
                </a:rPr>
                <a:t>2</a:t>
              </a:r>
              <a:endParaRPr lang="da-DK" sz="3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215354" y="1556921"/>
              <a:ext cx="504056" cy="7920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084045" y="371703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rgbClr val="00B050"/>
                </a:solidFill>
              </a:rPr>
              <a:t>½</a:t>
            </a:r>
            <a:endParaRPr lang="da-DK" sz="2800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5685"/>
            <a:ext cx="1325139" cy="446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76414" y="2708920"/>
            <a:ext cx="2448272" cy="201436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270000" dist="25400" dir="10800000" sx="143000" sy="143000" algn="r" rotWithShape="0">
              <a:srgbClr val="0070C0">
                <a:alpha val="19000"/>
              </a:srgb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Ask yourself:</a:t>
            </a:r>
          </a:p>
          <a:p>
            <a:r>
              <a:rPr lang="en-US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Will I be using more ‘green’ technology in the future?</a:t>
            </a:r>
          </a:p>
          <a:p>
            <a:r>
              <a:rPr lang="en-US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How can we best prepare DTU engineers for this?</a:t>
            </a:r>
          </a:p>
        </p:txBody>
      </p:sp>
    </p:spTree>
    <p:extLst>
      <p:ext uri="{BB962C8B-B14F-4D97-AF65-F5344CB8AC3E}">
        <p14:creationId xmlns:p14="http://schemas.microsoft.com/office/powerpoint/2010/main" val="12180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 bwMode="auto">
          <a:xfrm rot="5400000">
            <a:off x="6012160" y="-891479"/>
            <a:ext cx="864097" cy="3168353"/>
          </a:xfrm>
          <a:prstGeom prst="homePlate">
            <a:avLst>
              <a:gd name="adj" fmla="val 17896"/>
            </a:avLst>
          </a:prstGeom>
          <a:solidFill>
            <a:schemeClr val="bg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448816"/>
            <a:ext cx="7772400" cy="675928"/>
          </a:xfrm>
        </p:spPr>
        <p:txBody>
          <a:bodyPr/>
          <a:lstStyle/>
          <a:p>
            <a:r>
              <a:rPr lang="en-US" dirty="0" smtClean="0"/>
              <a:t>Vision for Sustain DTU</a:t>
            </a:r>
            <a:endParaRPr lang="da-DK" altLang="da-DK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3816424" cy="324036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The aim of the conference is to give you</a:t>
            </a:r>
            <a:br>
              <a:rPr lang="en-US" sz="1200" b="1" dirty="0" smtClean="0"/>
            </a:br>
            <a:endParaRPr lang="en-US" sz="1200" dirty="0" smtClean="0"/>
          </a:p>
          <a:p>
            <a:r>
              <a:rPr lang="en-US" sz="1200" b="1" dirty="0" smtClean="0"/>
              <a:t>Presentations</a:t>
            </a:r>
            <a:br>
              <a:rPr lang="en-US" sz="1200" b="1" dirty="0" smtClean="0"/>
            </a:br>
            <a:r>
              <a:rPr lang="en-US" sz="1200" dirty="0" smtClean="0"/>
              <a:t>A forum to present your on-going research activities and ideas supporting the development of a sustainable society. </a:t>
            </a:r>
          </a:p>
          <a:p>
            <a:endParaRPr lang="en-US" sz="1200" dirty="0" smtClean="0"/>
          </a:p>
          <a:p>
            <a:r>
              <a:rPr lang="en-US" sz="1200" b="1" dirty="0" smtClean="0"/>
              <a:t>Connections</a:t>
            </a:r>
            <a:br>
              <a:rPr lang="en-US" sz="1200" b="1" dirty="0" smtClean="0"/>
            </a:br>
            <a:r>
              <a:rPr lang="en-US" sz="1200" dirty="0" smtClean="0"/>
              <a:t>The meeting place where you will get an overview of all the activities at DTU and likely find new collaborators and get new ideas.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 marL="0" indent="0">
              <a:buNone/>
            </a:pPr>
            <a:endParaRPr lang="da-DK" altLang="da-DK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9" y="332656"/>
            <a:ext cx="30963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Claiming something is green is easy, </a:t>
            </a:r>
            <a:br>
              <a:rPr lang="en-US" sz="1000" dirty="0" smtClean="0"/>
            </a:br>
            <a:r>
              <a:rPr lang="en-US" sz="1000" dirty="0" smtClean="0"/>
              <a:t>but being able to document the expected impact is becoming increasingly important. </a:t>
            </a:r>
            <a:endParaRPr kumimoji="0" lang="da-DK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da-DK" sz="1000" dirty="0"/>
          </a:p>
        </p:txBody>
      </p:sp>
      <p:sp>
        <p:nvSpPr>
          <p:cNvPr id="6" name="Rectangle 5"/>
          <p:cNvSpPr/>
          <p:nvPr/>
        </p:nvSpPr>
        <p:spPr>
          <a:xfrm>
            <a:off x="4666804" y="1196752"/>
            <a:ext cx="3937644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13" lvl="0" indent="-188913">
              <a:spcBef>
                <a:spcPct val="20000"/>
              </a:spcBef>
              <a:buFontTx/>
              <a:buChar char="•"/>
            </a:pPr>
            <a:r>
              <a:rPr lang="en-US" sz="1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Knowledge</a:t>
            </a:r>
            <a:br>
              <a:rPr lang="en-US" sz="1200" b="1" kern="0" dirty="0">
                <a:solidFill>
                  <a:srgbClr val="000000"/>
                </a:solidFill>
                <a:latin typeface="Verdana"/>
                <a:ea typeface="ＭＳ Ｐゴシック"/>
              </a:rPr>
            </a:br>
            <a:r>
              <a:rPr lang="en-US" sz="1200" kern="0" dirty="0">
                <a:solidFill>
                  <a:srgbClr val="000000"/>
                </a:solidFill>
                <a:latin typeface="Verdana"/>
                <a:ea typeface="ＭＳ Ｐゴシック"/>
              </a:rPr>
              <a:t>Guides and information on assessing sustainable technologies</a:t>
            </a:r>
          </a:p>
          <a:p>
            <a:pPr marL="188913" lvl="0" indent="-188913">
              <a:spcBef>
                <a:spcPct val="20000"/>
              </a:spcBef>
              <a:buFontTx/>
              <a:buChar char="•"/>
            </a:pPr>
            <a:endParaRPr lang="en-US" sz="1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188913" lvl="0" indent="-188913">
              <a:spcBef>
                <a:spcPct val="20000"/>
              </a:spcBef>
              <a:buFontTx/>
              <a:buChar char="•"/>
            </a:pPr>
            <a:r>
              <a:rPr lang="en-US" sz="1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Funding</a:t>
            </a:r>
            <a:br>
              <a:rPr lang="en-US" sz="1200" b="1" kern="0" dirty="0">
                <a:solidFill>
                  <a:srgbClr val="000000"/>
                </a:solidFill>
                <a:latin typeface="Verdana"/>
                <a:ea typeface="ＭＳ Ｐゴシック"/>
              </a:rPr>
            </a:br>
            <a:r>
              <a:rPr lang="en-US" sz="1200" kern="0" dirty="0">
                <a:solidFill>
                  <a:srgbClr val="000000"/>
                </a:solidFill>
                <a:latin typeface="Verdana"/>
                <a:ea typeface="ＭＳ Ｐゴシック"/>
              </a:rPr>
              <a:t>An update on funding possibilities and provide information and help to create new research projects and apply for funding. </a:t>
            </a:r>
          </a:p>
          <a:p>
            <a:pPr marL="188913" lvl="0" indent="-188913">
              <a:spcBef>
                <a:spcPct val="20000"/>
              </a:spcBef>
              <a:buFontTx/>
              <a:buChar char="•"/>
            </a:pPr>
            <a:endParaRPr lang="en-US" sz="1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188913" lvl="0" indent="-188913">
              <a:spcBef>
                <a:spcPct val="20000"/>
              </a:spcBef>
              <a:buFontTx/>
              <a:buChar char="•"/>
            </a:pPr>
            <a:r>
              <a:rPr lang="en-US" sz="1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New teaching</a:t>
            </a:r>
            <a:br>
              <a:rPr lang="en-US" sz="1200" b="1" kern="0" dirty="0">
                <a:solidFill>
                  <a:srgbClr val="000000"/>
                </a:solidFill>
                <a:latin typeface="Verdana"/>
                <a:ea typeface="ＭＳ Ｐゴシック"/>
              </a:rPr>
            </a:br>
            <a:r>
              <a:rPr lang="en-US" sz="1200" kern="0" dirty="0">
                <a:solidFill>
                  <a:srgbClr val="000000"/>
                </a:solidFill>
                <a:latin typeface="Verdana"/>
                <a:ea typeface="ＭＳ Ｐゴシック"/>
              </a:rPr>
              <a:t>Find inspiration to create the new research and educational initiatives, as well as student projects testing out the ideas for the future research. </a:t>
            </a:r>
          </a:p>
        </p:txBody>
      </p:sp>
      <p:pic>
        <p:nvPicPr>
          <p:cNvPr id="116741" name="Picture 5" descr="Sustain Co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75348"/>
            <a:ext cx="9217024" cy="45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4937" y="4437112"/>
            <a:ext cx="1813317" cy="2769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200" dirty="0" smtClean="0"/>
              <a:t>Laptop </a:t>
            </a:r>
            <a:r>
              <a:rPr lang="da-DK" sz="1200" dirty="0" err="1" smtClean="0"/>
              <a:t>presentations</a:t>
            </a:r>
            <a:endParaRPr lang="da-D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283" y="133747"/>
            <a:ext cx="2935213" cy="29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772400" cy="1143000"/>
          </a:xfrm>
        </p:spPr>
        <p:txBody>
          <a:bodyPr/>
          <a:lstStyle/>
          <a:p>
            <a:r>
              <a:rPr lang="da-DK" dirty="0" smtClean="0"/>
              <a:t>Program </a:t>
            </a:r>
            <a:r>
              <a:rPr lang="da-DK" dirty="0" smtClean="0"/>
              <a:t>for </a:t>
            </a:r>
            <a:r>
              <a:rPr lang="da-DK" dirty="0" err="1" smtClean="0"/>
              <a:t>Sustain</a:t>
            </a:r>
            <a:r>
              <a:rPr lang="da-DK" dirty="0" smtClean="0"/>
              <a:t> DTU</a:t>
            </a: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6732240" y="3154908"/>
            <a:ext cx="18754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Venue:</a:t>
            </a:r>
          </a:p>
          <a:p>
            <a:r>
              <a:rPr lang="en-US" dirty="0" smtClean="0"/>
              <a:t>Library/</a:t>
            </a:r>
            <a:r>
              <a:rPr lang="en-US" dirty="0" err="1" smtClean="0"/>
              <a:t>Oticon</a:t>
            </a: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dirty="0" smtClean="0"/>
              <a:t>meeting center</a:t>
            </a:r>
            <a:endParaRPr lang="da-D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3986"/>
              </p:ext>
            </p:extLst>
          </p:nvPr>
        </p:nvGraphicFramePr>
        <p:xfrm>
          <a:off x="539552" y="1124744"/>
          <a:ext cx="5760641" cy="4903042"/>
        </p:xfrm>
        <a:graphic>
          <a:graphicData uri="http://schemas.openxmlformats.org/drawingml/2006/table">
            <a:tbl>
              <a:tblPr/>
              <a:tblGrid>
                <a:gridCol w="1001849"/>
                <a:gridCol w="3506481"/>
                <a:gridCol w="1252311"/>
              </a:tblGrid>
              <a:tr h="3935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Time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Activity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Location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3935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8 - 9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Registration, Coffee and poster setup</a:t>
                      </a:r>
                      <a:endParaRPr lang="en-US" sz="1100" b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Oticon; Posters will be in meeting centre and glassalen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7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9 - 10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100" b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Welcome &amp; morning plenum talks:Rector Anders Overgaard Bjarklev, DTU</a:t>
                      </a:r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0" i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Welcome</a:t>
                      </a:r>
                      <a:endParaRPr lang="en-US" sz="1100" b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100" b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Katherine Richardson, KU</a:t>
                      </a:r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0" i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Sustainability and the planetary boundaries to human activities</a:t>
                      </a:r>
                      <a:endParaRPr lang="en-US" sz="1100" b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100" b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Jock Martin, EEA</a:t>
                      </a:r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0" i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The future of sustainability in a European perspective and the engineering challenges</a:t>
                      </a:r>
                      <a:endParaRPr lang="en-US" sz="1100" b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Oticon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25450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10 - 12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solidFill>
                            <a:srgbClr val="B20000"/>
                          </a:solidFill>
                          <a:effectLst/>
                          <a:latin typeface="Arial"/>
                          <a:hlinkClick r:id="rId3"/>
                        </a:rPr>
                        <a:t>Morning </a:t>
                      </a:r>
                      <a:r>
                        <a:rPr lang="en-US" sz="1100" b="1" u="none" strike="noStrike" dirty="0" smtClean="0">
                          <a:solidFill>
                            <a:srgbClr val="B20000"/>
                          </a:solidFill>
                          <a:effectLst/>
                          <a:latin typeface="Arial"/>
                          <a:hlinkClick r:id="rId3"/>
                        </a:rPr>
                        <a:t>Sessions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Meeting </a:t>
                      </a:r>
                      <a:r>
                        <a:rPr lang="en-US" sz="1100" b="0" dirty="0" err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centre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35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12 - 12.30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Lunch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Meeting centre,Glassalen, Oticon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8877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12.30 - 13.30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100" b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Lunch Plenum </a:t>
                      </a:r>
                      <a:r>
                        <a:rPr lang="en-US" sz="1100" b="1" dirty="0" err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talksClaus</a:t>
                      </a:r>
                      <a:r>
                        <a:rPr lang="en-US" sz="1100" b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 Stig Pedersen, </a:t>
                      </a:r>
                      <a:r>
                        <a:rPr lang="en-US" sz="1100" b="1" dirty="0" err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Novozymes</a:t>
                      </a:r>
                      <a: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0" i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Sustainability as a business model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100" b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Dieter Wegener, Siemens</a:t>
                      </a:r>
                      <a: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0" i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Sustainability and innovation </a:t>
                      </a:r>
                      <a:r>
                        <a:rPr lang="en-US" sz="1100" b="0" i="1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management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Oticon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73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13.30 - 15.30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solidFill>
                            <a:srgbClr val="B20000"/>
                          </a:solidFill>
                          <a:effectLst/>
                          <a:latin typeface="Arial"/>
                          <a:hlinkClick r:id="rId3"/>
                        </a:rPr>
                        <a:t>Afternoon </a:t>
                      </a:r>
                      <a:r>
                        <a:rPr lang="en-US" sz="1100" b="1" u="none" strike="noStrike" dirty="0" smtClean="0">
                          <a:solidFill>
                            <a:srgbClr val="B20000"/>
                          </a:solidFill>
                          <a:effectLst/>
                          <a:latin typeface="Arial"/>
                          <a:hlinkClick r:id="rId3"/>
                        </a:rPr>
                        <a:t>Sessions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Meeting centre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3935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15.30-16</a:t>
                      </a: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Social Event, Poster Prize Ceremony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dirty="0" err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Glassalen</a:t>
                      </a:r>
                      <a:endParaRPr lang="en-US" sz="1100" b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632" marR="9632" marT="9632" marB="96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2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3747" y="116632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08" y="-55786"/>
            <a:ext cx="7772400" cy="676474"/>
          </a:xfrm>
        </p:spPr>
        <p:txBody>
          <a:bodyPr/>
          <a:lstStyle/>
          <a:p>
            <a:r>
              <a:rPr lang="da-DK" dirty="0" smtClean="0"/>
              <a:t>Sessions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980728"/>
            <a:ext cx="7772400" cy="456565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10-12: Morning Sessions and Workshops:</a:t>
            </a:r>
          </a:p>
          <a:p>
            <a:r>
              <a:rPr lang="en-US" sz="1200" dirty="0"/>
              <a:t>A: Assessing Sustainability of Technologies</a:t>
            </a:r>
          </a:p>
          <a:p>
            <a:r>
              <a:rPr lang="en-US" sz="1200" dirty="0"/>
              <a:t>B: Bioprocess &amp; Cell Factory Engineering</a:t>
            </a:r>
          </a:p>
          <a:p>
            <a:r>
              <a:rPr lang="en-US" sz="1200" dirty="0"/>
              <a:t>C: Competence Development in Sustainability</a:t>
            </a:r>
          </a:p>
          <a:p>
            <a:r>
              <a:rPr lang="en-US" sz="1200" dirty="0"/>
              <a:t>E: Sustainable Energy</a:t>
            </a:r>
          </a:p>
          <a:p>
            <a:r>
              <a:rPr lang="en-US" sz="1200" dirty="0"/>
              <a:t>F: Food Resources</a:t>
            </a:r>
          </a:p>
          <a:p>
            <a:r>
              <a:rPr lang="en-US" sz="1200" dirty="0"/>
              <a:t>I: Bio-inspired Functional Surfaces</a:t>
            </a:r>
          </a:p>
          <a:p>
            <a:r>
              <a:rPr lang="en-US" sz="1200" dirty="0"/>
              <a:t>J: Joint University Sustainability Initiatives</a:t>
            </a:r>
          </a:p>
          <a:p>
            <a:r>
              <a:rPr lang="en-US" sz="1200" dirty="0"/>
              <a:t>L: Smart </a:t>
            </a:r>
            <a:r>
              <a:rPr lang="en-US" sz="1200" dirty="0" err="1"/>
              <a:t>Liveable</a:t>
            </a:r>
            <a:r>
              <a:rPr lang="en-US" sz="1200" dirty="0"/>
              <a:t> Cities</a:t>
            </a:r>
          </a:p>
          <a:p>
            <a:r>
              <a:rPr lang="en-US" sz="1200" dirty="0"/>
              <a:t>M: Sustainable Materials</a:t>
            </a:r>
          </a:p>
          <a:p>
            <a:r>
              <a:rPr lang="en-US" sz="1200" i="1" dirty="0"/>
              <a:t>Z: Fundraisers lounge (drop-in workshop - continues at lunch time</a:t>
            </a:r>
            <a:r>
              <a:rPr lang="en-US" sz="1200" i="1" dirty="0" smtClean="0"/>
              <a:t>)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13.30 - 15:30 Afternoon Sessions and </a:t>
            </a:r>
            <a:r>
              <a:rPr lang="en-US" sz="1200" b="1" dirty="0" smtClean="0"/>
              <a:t>Workshops</a:t>
            </a:r>
          </a:p>
          <a:p>
            <a:r>
              <a:rPr lang="en-US" sz="1200" dirty="0" smtClean="0"/>
              <a:t>G</a:t>
            </a:r>
            <a:r>
              <a:rPr lang="en-US" sz="1200" dirty="0"/>
              <a:t>: Green Innovation and Entrepreneurship </a:t>
            </a:r>
          </a:p>
          <a:p>
            <a:r>
              <a:rPr lang="en-US" sz="1200" dirty="0"/>
              <a:t>P: Production – Focus on 3D printing</a:t>
            </a:r>
          </a:p>
          <a:p>
            <a:r>
              <a:rPr lang="en-US" sz="1200" dirty="0"/>
              <a:t>Q: Quality of Life</a:t>
            </a:r>
          </a:p>
          <a:p>
            <a:r>
              <a:rPr lang="en-US" sz="1200" dirty="0"/>
              <a:t>R: </a:t>
            </a:r>
            <a:r>
              <a:rPr lang="en-US" sz="1200" dirty="0" err="1"/>
              <a:t>Biorefining</a:t>
            </a:r>
            <a:endParaRPr lang="en-US" sz="1200" dirty="0"/>
          </a:p>
          <a:p>
            <a:r>
              <a:rPr lang="en-US" sz="1200" dirty="0"/>
              <a:t>S: State of the Earth</a:t>
            </a:r>
          </a:p>
          <a:p>
            <a:r>
              <a:rPr lang="en-US" sz="1200" dirty="0"/>
              <a:t>T: Sustainability in a Chemical World</a:t>
            </a:r>
          </a:p>
          <a:p>
            <a:r>
              <a:rPr lang="en-US" sz="1200" dirty="0"/>
              <a:t>W: Water &amp; Sustainability</a:t>
            </a:r>
          </a:p>
          <a:p>
            <a:r>
              <a:rPr lang="en-US" sz="1200" i="1" dirty="0"/>
              <a:t>X: Is your technology really sustainable? (Workshop)</a:t>
            </a:r>
          </a:p>
          <a:p>
            <a:r>
              <a:rPr lang="en-US" sz="1200" i="1" dirty="0"/>
              <a:t>Y: Kick-start Your Next Funding Application  (Workshop</a:t>
            </a:r>
            <a:r>
              <a:rPr lang="en-US" sz="1200" i="1" dirty="0" smtClean="0"/>
              <a:t>)</a:t>
            </a:r>
            <a:endParaRPr lang="en-US" sz="1200" i="1" dirty="0"/>
          </a:p>
          <a:p>
            <a:r>
              <a:rPr lang="en-US" sz="1200" i="1" dirty="0"/>
              <a:t>Z: Fundraisers lounge  (Drop-in Workshop)</a:t>
            </a:r>
          </a:p>
          <a:p>
            <a:pPr marL="0" indent="0">
              <a:buNone/>
            </a:pP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2868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U_Nanotech">
  <a:themeElements>
    <a:clrScheme name="DTU Nanotech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Nanotech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Nanote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Nanote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Nanote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Nanote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Nanote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Nanote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Nanote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Nanote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Nanote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Nanote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Nanote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Nanote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Nanotech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DTU_Nanotech</Template>
  <TotalTime>443</TotalTime>
  <Words>341</Words>
  <Application>Microsoft Office PowerPoint</Application>
  <PresentationFormat>On-screen Show (4:3)</PresentationFormat>
  <Paragraphs>112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DTU_Nanotech</vt:lpstr>
      <vt:lpstr>DTU Corporate UK</vt:lpstr>
      <vt:lpstr>PowerPoint Presentation</vt:lpstr>
      <vt:lpstr>Background:  The quest for a sustainable society</vt:lpstr>
      <vt:lpstr>Background: Where are our new DTU engineers heading?</vt:lpstr>
      <vt:lpstr>Vision for Sustain DTU</vt:lpstr>
      <vt:lpstr>Program for Sustain DTU</vt:lpstr>
      <vt:lpstr>Sessions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Mølhave</dc:creator>
  <cp:lastModifiedBy>Kristian Mølhave</cp:lastModifiedBy>
  <cp:revision>31</cp:revision>
  <cp:lastPrinted>2014-09-18T09:38:03Z</cp:lastPrinted>
  <dcterms:created xsi:type="dcterms:W3CDTF">2014-09-17T15:58:41Z</dcterms:created>
  <dcterms:modified xsi:type="dcterms:W3CDTF">2015-10-06T10:37:52Z</dcterms:modified>
</cp:coreProperties>
</file>